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56" r:id="rId3"/>
    <p:sldId id="258" r:id="rId4"/>
    <p:sldId id="259" r:id="rId5"/>
    <p:sldId id="262" r:id="rId6"/>
    <p:sldId id="260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78" y="-6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21001-2D25-4902-8B78-59018944D68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C733E-0937-408C-ACD5-721C7471C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00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A4BEA-DF8C-478D-824D-A35989FAA5D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994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68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853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05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92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03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24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266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03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197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20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412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906138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AFDE8-EF6F-4FC2-87EA-D698065168F3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54798-DAE3-4738-BDDF-32D4A930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94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4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18.sv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9144000" cy="847"/>
          </a:xfrm>
          <a:custGeom>
            <a:avLst/>
            <a:gdLst/>
            <a:ahLst/>
            <a:cxnLst/>
            <a:rect l="l" t="t" r="r" b="b"/>
            <a:pathLst>
              <a:path w="9144000" h="635">
                <a:moveTo>
                  <a:pt x="0" y="165"/>
                </a:moveTo>
                <a:lnTo>
                  <a:pt x="9144000" y="165"/>
                </a:lnTo>
                <a:lnTo>
                  <a:pt x="9144000" y="0"/>
                </a:lnTo>
                <a:lnTo>
                  <a:pt x="0" y="0"/>
                </a:lnTo>
                <a:lnTo>
                  <a:pt x="0" y="165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263" y="139919"/>
            <a:ext cx="8753475" cy="6578600"/>
          </a:xfrm>
          <a:custGeom>
            <a:avLst/>
            <a:gdLst/>
            <a:ahLst/>
            <a:cxnLst/>
            <a:rect l="l" t="t" r="r" b="b"/>
            <a:pathLst>
              <a:path w="8753475" h="4933950">
                <a:moveTo>
                  <a:pt x="0" y="4933949"/>
                </a:moveTo>
                <a:lnTo>
                  <a:pt x="8752900" y="4933949"/>
                </a:lnTo>
                <a:lnTo>
                  <a:pt x="8752900" y="0"/>
                </a:lnTo>
                <a:lnTo>
                  <a:pt x="0" y="0"/>
                </a:lnTo>
                <a:lnTo>
                  <a:pt x="0" y="4933949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1119" y="2354706"/>
            <a:ext cx="8089641" cy="155598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200" dirty="0"/>
              <a:t>О системе персонифицированного финансирования и учета детей, охваченных дополнительным образованием</a:t>
            </a:r>
            <a:endParaRPr lang="ru-RU" sz="3200" b="1" spc="-13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19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8934577" y="0"/>
                </a:lnTo>
                <a:lnTo>
                  <a:pt x="8934577" y="209384"/>
                </a:lnTo>
                <a:lnTo>
                  <a:pt x="8934577" y="4952225"/>
                </a:lnTo>
                <a:lnTo>
                  <a:pt x="181673" y="4952225"/>
                </a:lnTo>
                <a:lnTo>
                  <a:pt x="181673" y="209384"/>
                </a:lnTo>
                <a:lnTo>
                  <a:pt x="8934577" y="209384"/>
                </a:lnTo>
                <a:lnTo>
                  <a:pt x="8934577" y="0"/>
                </a:lnTo>
                <a:lnTo>
                  <a:pt x="0" y="0"/>
                </a:lnTo>
                <a:lnTo>
                  <a:pt x="0" y="209384"/>
                </a:lnTo>
                <a:lnTo>
                  <a:pt x="0" y="4952225"/>
                </a:lnTo>
                <a:lnTo>
                  <a:pt x="0" y="5143335"/>
                </a:lnTo>
                <a:lnTo>
                  <a:pt x="181673" y="5143335"/>
                </a:lnTo>
                <a:lnTo>
                  <a:pt x="8934577" y="5143335"/>
                </a:lnTo>
                <a:lnTo>
                  <a:pt x="9116289" y="5143335"/>
                </a:lnTo>
                <a:lnTo>
                  <a:pt x="9143962" y="5143335"/>
                </a:lnTo>
                <a:lnTo>
                  <a:pt x="9143962" y="209384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7991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052736"/>
            <a:ext cx="6400800" cy="3600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400" b="1" dirty="0">
                <a:solidFill>
                  <a:schemeClr val="tx1"/>
                </a:solidFill>
              </a:rPr>
              <a:t>организационно-финансовая структура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6632"/>
            <a:ext cx="871296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Целевая модель развития региональных </a:t>
            </a:r>
          </a:p>
          <a:p>
            <a:pPr algn="ctr"/>
            <a:r>
              <a:rPr lang="ru-RU" sz="25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систем дополнительного образования детей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475656" y="1412776"/>
            <a:ext cx="0" cy="216024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535996" y="1409614"/>
            <a:ext cx="0" cy="216024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884368" y="1419089"/>
            <a:ext cx="0" cy="216024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2"/>
          <p:cNvSpPr txBox="1">
            <a:spLocks/>
          </p:cNvSpPr>
          <p:nvPr/>
        </p:nvSpPr>
        <p:spPr>
          <a:xfrm>
            <a:off x="107504" y="1625638"/>
            <a:ext cx="3060179" cy="49774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chemeClr val="tx1"/>
                </a:solidFill>
              </a:rPr>
              <a:t>персонифицированный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учет детей 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3491880" y="1635138"/>
            <a:ext cx="2088232" cy="5697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chemeClr val="tx1"/>
                </a:solidFill>
              </a:rPr>
              <a:t>региональный навигатор ДОД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5940152" y="1650046"/>
            <a:ext cx="3131840" cy="4828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chemeClr val="tx1"/>
                </a:solidFill>
              </a:rPr>
              <a:t>персонифицированное финансирование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3203848" y="1815133"/>
            <a:ext cx="288032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580112" y="1815133"/>
            <a:ext cx="279648" cy="0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user\Desktop\ё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120" y="2226692"/>
            <a:ext cx="6399752" cy="450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221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0A46403-7067-4D03-8A4D-679B01E43923}"/>
              </a:ext>
            </a:extLst>
          </p:cNvPr>
          <p:cNvSpPr/>
          <p:nvPr/>
        </p:nvSpPr>
        <p:spPr>
          <a:xfrm>
            <a:off x="0" y="217424"/>
            <a:ext cx="9156079" cy="547279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algn="ctr" defTabSz="410751" hangingPunct="0"/>
            <a:endParaRPr lang="ru-RU" sz="150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BD8DCF9-2B14-4067-B86E-5008660B56DF}"/>
              </a:ext>
            </a:extLst>
          </p:cNvPr>
          <p:cNvSpPr/>
          <p:nvPr/>
        </p:nvSpPr>
        <p:spPr>
          <a:xfrm>
            <a:off x="769069" y="243159"/>
            <a:ext cx="7605859" cy="495807"/>
          </a:xfrm>
          <a:prstGeom prst="rect">
            <a:avLst/>
          </a:prstGeom>
        </p:spPr>
        <p:txBody>
          <a:bodyPr wrap="none" lIns="64291" tIns="32146" rIns="64291" bIns="32146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Сертификат дополнительного образования детей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9800D7D-55FE-BB47-A65B-6999FCD8A66A}"/>
              </a:ext>
            </a:extLst>
          </p:cNvPr>
          <p:cNvSpPr txBox="1"/>
          <p:nvPr/>
        </p:nvSpPr>
        <p:spPr>
          <a:xfrm>
            <a:off x="330424" y="1210487"/>
            <a:ext cx="8670701" cy="9031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963F9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rPr>
              <a:t>Электронная реестровая запись в региональном навигаторе, устанавливающая возможность ребенка получать образовательные услуги в определенном объеме</a:t>
            </a:r>
            <a:endParaRPr lang="ru-RU" dirty="0">
              <a:solidFill>
                <a:srgbClr val="000000"/>
              </a:solidFill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9800D7D-55FE-BB47-A65B-6999FCD8A66A}"/>
              </a:ext>
            </a:extLst>
          </p:cNvPr>
          <p:cNvSpPr txBox="1"/>
          <p:nvPr/>
        </p:nvSpPr>
        <p:spPr>
          <a:xfrm>
            <a:off x="221780" y="766627"/>
            <a:ext cx="8779345" cy="3491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algn="ctr"/>
            <a:r>
              <a:rPr lang="ru-RU" b="1" dirty="0">
                <a:solidFill>
                  <a:srgbClr val="963F9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rPr>
              <a:t>для организации персонифицированного учета </a:t>
            </a:r>
            <a:endParaRPr lang="ru-RU" b="1" dirty="0">
              <a:solidFill>
                <a:srgbClr val="000000"/>
              </a:solidFill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127008" y="2235920"/>
            <a:ext cx="3055294" cy="3568624"/>
            <a:chOff x="330425" y="2204864"/>
            <a:chExt cx="3067526" cy="4032448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387767" y="2399713"/>
              <a:ext cx="3010184" cy="3381277"/>
              <a:chOff x="387767" y="2399713"/>
              <a:chExt cx="3010184" cy="3381277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A9800D7D-55FE-BB47-A65B-6999FCD8A66A}"/>
                  </a:ext>
                </a:extLst>
              </p:cNvPr>
              <p:cNvSpPr txBox="1"/>
              <p:nvPr/>
            </p:nvSpPr>
            <p:spPr>
              <a:xfrm>
                <a:off x="541828" y="4395311"/>
                <a:ext cx="2722812" cy="13856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7" tIns="35717" rIns="35717" bIns="35717" numCol="1" spcCol="26788" rtlCol="0" anchor="ctr">
                <a:spAutoFit/>
              </a:bodyPr>
              <a:lstStyle/>
              <a:p>
                <a:pPr algn="ctr"/>
                <a:r>
                  <a:rPr lang="ru-RU" sz="1500" dirty="0">
                    <a:solidFill>
                      <a:srgbClr val="963F90"/>
                    </a:solidFill>
                    <a:latin typeface="PT_Russia Text Medium" panose="02000503000000020004" pitchFamily="2" charset="0"/>
                    <a:ea typeface="PT_Russia Text Medium" panose="02000503000000020004" pitchFamily="2" charset="0"/>
                    <a:cs typeface="Open Sans" panose="020B0606030504020204" pitchFamily="34" charset="0"/>
                  </a:rPr>
                  <a:t>оформляется вне зависимости от формы собственности, ведомственной принадлежности </a:t>
                </a:r>
              </a:p>
            </p:txBody>
          </p:sp>
          <p:grpSp>
            <p:nvGrpSpPr>
              <p:cNvPr id="32" name="Группа 31"/>
              <p:cNvGrpSpPr/>
              <p:nvPr/>
            </p:nvGrpSpPr>
            <p:grpSpPr>
              <a:xfrm>
                <a:off x="387767" y="2399713"/>
                <a:ext cx="3010184" cy="1663450"/>
                <a:chOff x="423873" y="2301510"/>
                <a:chExt cx="3010184" cy="1663450"/>
              </a:xfrm>
            </p:grpSpPr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xmlns="" id="{C13203D6-CF73-4D8D-9055-90BA3317BD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38005" y="2791003"/>
                  <a:ext cx="953271" cy="880871"/>
                </a:xfrm>
                <a:prstGeom prst="rect">
                  <a:avLst/>
                </a:prstGeom>
              </p:spPr>
            </p:pic>
            <p:grpSp>
              <p:nvGrpSpPr>
                <p:cNvPr id="19" name="Группа 18"/>
                <p:cNvGrpSpPr/>
                <p:nvPr/>
              </p:nvGrpSpPr>
              <p:grpSpPr>
                <a:xfrm>
                  <a:off x="423873" y="2301510"/>
                  <a:ext cx="3010184" cy="1663450"/>
                  <a:chOff x="221780" y="2124468"/>
                  <a:chExt cx="3010184" cy="1663450"/>
                </a:xfrm>
              </p:grpSpPr>
              <p:pic>
                <p:nvPicPr>
                  <p:cNvPr id="25" name="Рисунок 24">
                    <a:extLst>
                      <a:ext uri="{FF2B5EF4-FFF2-40B4-BE49-F238E27FC236}">
                        <a16:creationId xmlns:a16="http://schemas.microsoft.com/office/drawing/2014/main" xmlns="" id="{C13203D6-CF73-4D8D-9055-90BA3317BD2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96DAC541-7B7A-43D3-8B79-37D633B846F1}">
                        <asvg:svgBlip xmlns:asvg="http://schemas.microsoft.com/office/drawing/2016/SVG/main" xmlns="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92433" y="2564904"/>
                    <a:ext cx="953271" cy="880871"/>
                  </a:xfrm>
                  <a:prstGeom prst="rect">
                    <a:avLst/>
                  </a:prstGeom>
                </p:spPr>
              </p:pic>
              <p:pic>
                <p:nvPicPr>
                  <p:cNvPr id="26" name="Рисунок 25">
                    <a:extLst>
                      <a:ext uri="{FF2B5EF4-FFF2-40B4-BE49-F238E27FC236}">
                        <a16:creationId xmlns:a16="http://schemas.microsoft.com/office/drawing/2014/main" xmlns="" id="{C13203D6-CF73-4D8D-9055-90BA3317BD2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96DAC541-7B7A-43D3-8B79-37D633B846F1}">
                        <asvg:svgBlip xmlns:asvg="http://schemas.microsoft.com/office/drawing/2016/SVG/main" xmlns="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60612" y="2124468"/>
                    <a:ext cx="953271" cy="880871"/>
                  </a:xfrm>
                  <a:prstGeom prst="rect">
                    <a:avLst/>
                  </a:prstGeom>
                </p:spPr>
              </p:pic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221780" y="3504713"/>
                    <a:ext cx="1038832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100" dirty="0"/>
                      <a:t>спорт</a:t>
                    </a:r>
                  </a:p>
                </p:txBody>
              </p:sp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1223585" y="3064277"/>
                    <a:ext cx="1038832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100" dirty="0"/>
                      <a:t>образование</a:t>
                    </a:r>
                  </a:p>
                </p:txBody>
              </p:sp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193132" y="3526308"/>
                    <a:ext cx="1038832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100" dirty="0"/>
                      <a:t>культура</a:t>
                    </a:r>
                  </a:p>
                </p:txBody>
              </p:sp>
            </p:grpSp>
          </p:grpSp>
        </p:grpSp>
        <p:sp>
          <p:nvSpPr>
            <p:cNvPr id="33" name="Прямоугольник 32"/>
            <p:cNvSpPr/>
            <p:nvPr/>
          </p:nvSpPr>
          <p:spPr>
            <a:xfrm>
              <a:off x="330425" y="2204864"/>
              <a:ext cx="3024746" cy="4032448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258897" y="2235920"/>
            <a:ext cx="2936733" cy="3650132"/>
            <a:chOff x="3491880" y="2236640"/>
            <a:chExt cx="2640891" cy="4124550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3491880" y="2236640"/>
              <a:ext cx="2640891" cy="4032448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3491880" y="2360862"/>
              <a:ext cx="2640890" cy="4000328"/>
              <a:chOff x="3491880" y="2360862"/>
              <a:chExt cx="2640890" cy="4000328"/>
            </a:xfrm>
          </p:grpSpPr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xmlns="" id="{3B792BC8-D6CE-44EE-9467-E1D15A0607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4081500" y="2360862"/>
                <a:ext cx="1482668" cy="1120238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A9800D7D-55FE-BB47-A65B-6999FCD8A66A}"/>
                  </a:ext>
                </a:extLst>
              </p:cNvPr>
              <p:cNvSpPr txBox="1"/>
              <p:nvPr/>
            </p:nvSpPr>
            <p:spPr>
              <a:xfrm>
                <a:off x="3491880" y="3410506"/>
                <a:ext cx="2640890" cy="29506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7" tIns="35717" rIns="35717" bIns="35717" numCol="1" spcCol="26788" rtlCol="0" anchor="ctr">
                <a:spAutoFit/>
              </a:bodyPr>
              <a:lstStyle/>
              <a:p>
                <a:pPr algn="ctr"/>
                <a:r>
                  <a:rPr lang="ru-RU" sz="1500" dirty="0">
                    <a:solidFill>
                      <a:srgbClr val="963F90"/>
                    </a:solidFill>
                    <a:latin typeface="PT_Russia Text Medium" panose="02000503000000020004" pitchFamily="2" charset="0"/>
                    <a:ea typeface="PT_Russia Text Medium" panose="02000503000000020004" pitchFamily="2" charset="0"/>
                    <a:cs typeface="Open Sans" panose="020B0606030504020204" pitchFamily="34" charset="0"/>
                  </a:rPr>
                  <a:t>не предусматривает ограничений по номиналу (только по количеству программ) </a:t>
                </a:r>
                <a:br>
                  <a:rPr lang="ru-RU" sz="1500" dirty="0">
                    <a:solidFill>
                      <a:srgbClr val="963F90"/>
                    </a:solidFill>
                    <a:latin typeface="PT_Russia Text Medium" panose="02000503000000020004" pitchFamily="2" charset="0"/>
                    <a:ea typeface="PT_Russia Text Medium" panose="02000503000000020004" pitchFamily="2" charset="0"/>
                    <a:cs typeface="Open Sans" panose="020B0606030504020204" pitchFamily="34" charset="0"/>
                  </a:rPr>
                </a:br>
                <a:r>
                  <a:rPr lang="ru-RU" sz="1500" dirty="0">
                    <a:solidFill>
                      <a:srgbClr val="963F90"/>
                    </a:solidFill>
                    <a:latin typeface="PT_Russia Text Medium" panose="02000503000000020004" pitchFamily="2" charset="0"/>
                    <a:ea typeface="PT_Russia Text Medium" panose="02000503000000020004" pitchFamily="2" charset="0"/>
                    <a:cs typeface="Open Sans" panose="020B0606030504020204" pitchFamily="34" charset="0"/>
                  </a:rPr>
                  <a:t>в случае выбора социально-значимых программ, программ ДШИ, предпрофессиональных программ в области физкультуры и спорта, программ </a:t>
                </a:r>
                <a:r>
                  <a:rPr lang="ru-RU" sz="1500" dirty="0" err="1">
                    <a:solidFill>
                      <a:srgbClr val="963F90"/>
                    </a:solidFill>
                    <a:latin typeface="PT_Russia Text Medium" panose="02000503000000020004" pitchFamily="2" charset="0"/>
                    <a:ea typeface="PT_Russia Text Medium" panose="02000503000000020004" pitchFamily="2" charset="0"/>
                    <a:cs typeface="Open Sans" panose="020B0606030504020204" pitchFamily="34" charset="0"/>
                  </a:rPr>
                  <a:t>спортподготовки</a:t>
                </a:r>
                <a:endParaRPr lang="ru-RU" sz="1500" dirty="0">
                  <a:solidFill>
                    <a:srgbClr val="963F90"/>
                  </a:solidFill>
                  <a:latin typeface="PT_Russia Text Medium" panose="02000503000000020004" pitchFamily="2" charset="0"/>
                  <a:ea typeface="PT_Russia Text Medium" panose="02000503000000020004" pitchFamily="2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42" name="Прямоугольник 41"/>
          <p:cNvSpPr/>
          <p:nvPr/>
        </p:nvSpPr>
        <p:spPr>
          <a:xfrm>
            <a:off x="6300623" y="2235920"/>
            <a:ext cx="2742414" cy="356862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1" name="Группа 40"/>
          <p:cNvGrpSpPr/>
          <p:nvPr/>
        </p:nvGrpSpPr>
        <p:grpSpPr>
          <a:xfrm>
            <a:off x="6300623" y="2235920"/>
            <a:ext cx="2685842" cy="3280207"/>
            <a:chOff x="6300623" y="2235920"/>
            <a:chExt cx="2685842" cy="3280207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xmlns="" id="{9090FADE-56D2-4C4A-AB2D-CB057F6F0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960801" y="2235920"/>
              <a:ext cx="1277180" cy="1784152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A9800D7D-55FE-BB47-A65B-6999FCD8A66A}"/>
                </a:ext>
              </a:extLst>
            </p:cNvPr>
            <p:cNvSpPr txBox="1"/>
            <p:nvPr/>
          </p:nvSpPr>
          <p:spPr>
            <a:xfrm>
              <a:off x="6300623" y="4289833"/>
              <a:ext cx="2685842" cy="1226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5717" tIns="35717" rIns="35717" bIns="35717" numCol="1" spcCol="26788" rtlCol="0" anchor="ctr">
              <a:spAutoFit/>
            </a:bodyPr>
            <a:lstStyle/>
            <a:p>
              <a:pPr algn="ctr"/>
              <a:r>
                <a:rPr lang="ru-RU" sz="1500" dirty="0">
                  <a:solidFill>
                    <a:srgbClr val="963F90"/>
                  </a:solidFill>
                  <a:latin typeface="PT_Russia Text Medium" panose="02000503000000020004" pitchFamily="2" charset="0"/>
                  <a:ea typeface="PT_Russia Text Medium" panose="02000503000000020004" pitchFamily="2" charset="0"/>
                  <a:cs typeface="Open Sans" panose="020B0606030504020204" pitchFamily="34" charset="0"/>
                </a:rPr>
                <a:t>Нарастающее значение охвата детей ДО</a:t>
              </a:r>
            </a:p>
            <a:p>
              <a:pPr algn="ctr"/>
              <a:endParaRPr lang="ru-RU" sz="1500" dirty="0">
                <a:solidFill>
                  <a:srgbClr val="963F9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endParaRPr>
            </a:p>
            <a:p>
              <a:pPr algn="ctr"/>
              <a:r>
                <a:rPr lang="ru-RU" sz="1500" b="1" dirty="0">
                  <a:solidFill>
                    <a:srgbClr val="963F90"/>
                  </a:solidFill>
                  <a:latin typeface="PT_Russia Text Medium" panose="02000503000000020004" pitchFamily="2" charset="0"/>
                  <a:ea typeface="PT_Russia Text Medium" panose="02000503000000020004" pitchFamily="2" charset="0"/>
                  <a:cs typeface="Open Sans" panose="020B0606030504020204" pitchFamily="34" charset="0"/>
                </a:rPr>
                <a:t>Срок доработки ЕАИС ДО:</a:t>
              </a:r>
            </a:p>
            <a:p>
              <a:pPr algn="ctr"/>
              <a:r>
                <a:rPr lang="ru-RU" sz="1500" dirty="0">
                  <a:solidFill>
                    <a:srgbClr val="963F90"/>
                  </a:solidFill>
                  <a:latin typeface="PT_Russia Text Medium" panose="02000503000000020004" pitchFamily="2" charset="0"/>
                  <a:ea typeface="PT_Russia Text Medium" panose="02000503000000020004" pitchFamily="2" charset="0"/>
                  <a:cs typeface="Open Sans" panose="020B0606030504020204" pitchFamily="34" charset="0"/>
                </a:rPr>
                <a:t> 1 июня 2021 г.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473399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00755"/>
            <a:ext cx="3021305" cy="279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88640"/>
            <a:ext cx="3384376" cy="720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1. Ребенок (родитель) подает заявку на обучение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579836" y="90872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07504" y="1304764"/>
            <a:ext cx="3384376" cy="12241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2. Организация ДОД/ИП обрабатывают заявку  на обучение (отказ, подтверждение)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491880" y="548680"/>
            <a:ext cx="2304256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02522" y="199480"/>
            <a:ext cx="1570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сертификата нет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3505784" y="1888580"/>
            <a:ext cx="229035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579836" y="252890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89372" y="2888940"/>
            <a:ext cx="3402508" cy="16921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3. Организация ДОД/ИП направляет на подпись договор об обучении (после проведения очных испытаний при необходимости)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1597572" y="458112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13656" y="4941168"/>
            <a:ext cx="3392128" cy="16921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4. Родитель подписывает договор, статус сертификата меняется на «Обучается»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97572" y="925966"/>
            <a:ext cx="19082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сертификат есть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96136" y="152252"/>
            <a:ext cx="3168352" cy="6481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/>
              <a:t>Оформление сертификата </a:t>
            </a:r>
          </a:p>
          <a:p>
            <a:r>
              <a:rPr lang="ru-RU" dirty="0"/>
              <a:t>1. Родителем/ребенком самостоятельно: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дается согласие на обработку персональных данных,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вносятся СНИЛС/ </a:t>
            </a:r>
            <a:r>
              <a:rPr lang="ru-RU" dirty="0" err="1"/>
              <a:t>СоР</a:t>
            </a:r>
            <a:r>
              <a:rPr lang="ru-RU" dirty="0"/>
              <a:t>, ФИО, дата рождения, пол ребенка;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/>
              <a:t>2.Организацией ДОД:</a:t>
            </a:r>
          </a:p>
          <a:p>
            <a:pPr marL="285750" indent="-285750">
              <a:buFontTx/>
              <a:buChar char="-"/>
            </a:pPr>
            <a:r>
              <a:rPr lang="ru-RU" dirty="0"/>
              <a:t>вносятся данные родителя/ребенка о согласии на обработку персональных данных</a:t>
            </a:r>
          </a:p>
          <a:p>
            <a:pPr marL="285750" indent="-285750">
              <a:buFontTx/>
              <a:buChar char="-"/>
            </a:pPr>
            <a:r>
              <a:rPr lang="ru-RU"/>
              <a:t>направляется </a:t>
            </a:r>
            <a:r>
              <a:rPr lang="ru-RU" dirty="0"/>
              <a:t>в региональном навигаторе заявку от имени родителя/ребенка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505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/>
        </p:nvGrpSpPr>
        <p:grpSpPr>
          <a:xfrm>
            <a:off x="4139952" y="62792"/>
            <a:ext cx="2658408" cy="4414563"/>
            <a:chOff x="3923928" y="62792"/>
            <a:chExt cx="2592288" cy="4056661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3923928" y="62792"/>
              <a:ext cx="2592288" cy="4056661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4236867" y="168799"/>
              <a:ext cx="1857133" cy="1795528"/>
              <a:chOff x="-65410" y="1169241"/>
              <a:chExt cx="2724895" cy="2531293"/>
            </a:xfrm>
          </p:grpSpPr>
          <p:pic>
            <p:nvPicPr>
              <p:cNvPr id="1027" name="Picture 3" descr="C:\Users\user\Desktop\image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192" y="1169241"/>
                <a:ext cx="2531293" cy="25312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-65410" y="1182919"/>
                <a:ext cx="1021437" cy="413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solidFill>
                      <a:schemeClr val="bg1">
                        <a:lumMod val="65000"/>
                      </a:schemeClr>
                    </a:solidFill>
                  </a:rPr>
                  <a:t>РМЦ</a:t>
                </a:r>
              </a:p>
            </p:txBody>
          </p:sp>
        </p:grpSp>
      </p:grpSp>
      <p:pic>
        <p:nvPicPr>
          <p:cNvPr id="1033" name="Picture 9" descr="C:\Users\user\Desktop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029" y="4615897"/>
            <a:ext cx="3401260" cy="220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Группа 24"/>
          <p:cNvGrpSpPr/>
          <p:nvPr/>
        </p:nvGrpSpPr>
        <p:grpSpPr>
          <a:xfrm>
            <a:off x="47259" y="2704482"/>
            <a:ext cx="3701243" cy="4119027"/>
            <a:chOff x="663340" y="2795019"/>
            <a:chExt cx="3701243" cy="4213260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663340" y="2795019"/>
              <a:ext cx="3701243" cy="4213260"/>
              <a:chOff x="5148064" y="3317083"/>
              <a:chExt cx="3490738" cy="3317065"/>
            </a:xfrm>
          </p:grpSpPr>
          <p:grpSp>
            <p:nvGrpSpPr>
              <p:cNvPr id="5" name="Группа 4"/>
              <p:cNvGrpSpPr/>
              <p:nvPr/>
            </p:nvGrpSpPr>
            <p:grpSpPr>
              <a:xfrm>
                <a:off x="5148064" y="3317083"/>
                <a:ext cx="3490738" cy="3317065"/>
                <a:chOff x="5724128" y="3633353"/>
                <a:chExt cx="2448272" cy="2819983"/>
              </a:xfrm>
            </p:grpSpPr>
            <p:sp>
              <p:nvSpPr>
                <p:cNvPr id="4" name="Прямоугольник 3"/>
                <p:cNvSpPr/>
                <p:nvPr/>
              </p:nvSpPr>
              <p:spPr>
                <a:xfrm>
                  <a:off x="5724128" y="3633353"/>
                  <a:ext cx="2448272" cy="2819983"/>
                </a:xfrm>
                <a:prstGeom prst="rect">
                  <a:avLst/>
                </a:prstGeom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030" name="Picture 6" descr="C:\Users\user\Desktop\depositphotos_106746154-stock-illustration-low-rise-building-with-balconies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90916" y="3696424"/>
                  <a:ext cx="957348" cy="9573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2" name="TextBox 21"/>
              <p:cNvSpPr txBox="1"/>
              <p:nvPr/>
            </p:nvSpPr>
            <p:spPr>
              <a:xfrm>
                <a:off x="5751791" y="4459060"/>
                <a:ext cx="22143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bg1">
                        <a:lumMod val="65000"/>
                      </a:schemeClr>
                    </a:solidFill>
                  </a:rPr>
                  <a:t>Организации ДОД</a:t>
                </a:r>
              </a:p>
            </p:txBody>
          </p:sp>
        </p:grpSp>
        <p:pic>
          <p:nvPicPr>
            <p:cNvPr id="29" name="Picture 6" descr="C:\Users\user\Desktop\depositphotos_106746154-stock-illustration-low-rise-building-with-balconies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309" y="2815183"/>
              <a:ext cx="1447297" cy="1430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0" y="4357461"/>
            <a:ext cx="37012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100" dirty="0"/>
              <a:t>Заводят личный кабинет организации (</a:t>
            </a:r>
            <a:r>
              <a:rPr lang="ru-RU" sz="1100" i="1" dirty="0"/>
              <a:t>можно внести данные о педагогах, методистах, работающих в навигаторе</a:t>
            </a:r>
            <a:r>
              <a:rPr lang="ru-RU" sz="1100" dirty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100" dirty="0"/>
              <a:t>Заполняют информацию о программах и направляют на проверку в МОЦ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100" dirty="0"/>
              <a:t>После проверки и публикации программ в навигаторе принимают заявки на обучение от детей (их родителей)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100" dirty="0"/>
              <a:t>Отклоняют в навигаторе заявки или заключают договор с детьми по направленным заявкам  (сертификат должен быть выдан в личном кабинете родителя или ребенка)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100" dirty="0"/>
              <a:t>Заполняют журнал посещаемости, данные по инвентаризации</a:t>
            </a:r>
          </a:p>
          <a:p>
            <a:endParaRPr lang="ru-RU" sz="1400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7950490" y="4145683"/>
            <a:ext cx="0" cy="12790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34" name="Picture 10" descr="C:\Users\user\Desktop\Безымянный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361" y="62792"/>
            <a:ext cx="2301629" cy="213285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6798362" y="4619339"/>
            <a:ext cx="2304256" cy="2137028"/>
            <a:chOff x="339949" y="4289238"/>
            <a:chExt cx="2304256" cy="2137028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39949" y="4289238"/>
              <a:ext cx="2304256" cy="2137028"/>
              <a:chOff x="323528" y="4172292"/>
              <a:chExt cx="2304256" cy="2137028"/>
            </a:xfrm>
          </p:grpSpPr>
          <p:sp>
            <p:nvSpPr>
              <p:cNvPr id="6" name="Овал 5"/>
              <p:cNvSpPr/>
              <p:nvPr/>
            </p:nvSpPr>
            <p:spPr>
              <a:xfrm>
                <a:off x="323528" y="4172292"/>
                <a:ext cx="2304256" cy="2137028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100" dirty="0"/>
              </a:p>
            </p:txBody>
          </p:sp>
          <p:pic>
            <p:nvPicPr>
              <p:cNvPr id="1031" name="Picture 7" descr="C:\Users\user\Desktop\cms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467" y="4963837"/>
                <a:ext cx="1236378" cy="11622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TextBox 8"/>
            <p:cNvSpPr txBox="1"/>
            <p:nvPr/>
          </p:nvSpPr>
          <p:spPr>
            <a:xfrm>
              <a:off x="469634" y="4550383"/>
              <a:ext cx="2044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accent2">
                      <a:lumMod val="75000"/>
                    </a:schemeClr>
                  </a:solidFill>
                </a:rPr>
                <a:t>Региональный навигатор</a:t>
              </a: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6798361" y="2132991"/>
            <a:ext cx="2301630" cy="3830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ЕАИС ДО</a:t>
            </a:r>
          </a:p>
        </p:txBody>
      </p:sp>
      <p:grpSp>
        <p:nvGrpSpPr>
          <p:cNvPr id="34" name="Группа 33"/>
          <p:cNvGrpSpPr/>
          <p:nvPr/>
        </p:nvGrpSpPr>
        <p:grpSpPr>
          <a:xfrm>
            <a:off x="47258" y="62792"/>
            <a:ext cx="4092694" cy="2748953"/>
            <a:chOff x="115573" y="76061"/>
            <a:chExt cx="3716448" cy="2460314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131648" y="76061"/>
              <a:ext cx="3700373" cy="2364314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7" name="Группа 16"/>
            <p:cNvGrpSpPr/>
            <p:nvPr/>
          </p:nvGrpSpPr>
          <p:grpSpPr>
            <a:xfrm>
              <a:off x="828944" y="141496"/>
              <a:ext cx="1702872" cy="1403515"/>
              <a:chOff x="2771800" y="1365118"/>
              <a:chExt cx="1874874" cy="1523181"/>
            </a:xfrm>
          </p:grpSpPr>
          <p:pic>
            <p:nvPicPr>
              <p:cNvPr id="8" name="Picture 3" descr="C:\Users\user\Desktop\image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3493" y="1365118"/>
                <a:ext cx="1523181" cy="15231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771800" y="1484784"/>
                <a:ext cx="8853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bg1">
                        <a:lumMod val="65000"/>
                      </a:schemeClr>
                    </a:solidFill>
                  </a:rPr>
                  <a:t>МОЦ</a:t>
                </a: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15573" y="1393215"/>
              <a:ext cx="3585670" cy="1143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dirty="0"/>
                <a:t>Проводят работу с организациями ДОД для регистрации их и реализуемых ими программ в навигаторе, с родителями для выдачи сертификатов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dirty="0"/>
                <a:t>Проверяют программы и публикуют в навигаторе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dirty="0"/>
                <a:t>Обеспечивают консультативную поддержку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dirty="0"/>
                <a:t>Обеспечивают  анализ и корректность данных в навигаторе</a:t>
              </a:r>
            </a:p>
          </p:txBody>
        </p:sp>
      </p:grpSp>
      <p:cxnSp>
        <p:nvCxnSpPr>
          <p:cNvPr id="38" name="Прямая со стрелкой 37"/>
          <p:cNvCxnSpPr/>
          <p:nvPr/>
        </p:nvCxnSpPr>
        <p:spPr>
          <a:xfrm>
            <a:off x="3932589" y="946057"/>
            <a:ext cx="310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3956918" y="1118409"/>
            <a:ext cx="29344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139952" y="1964327"/>
            <a:ext cx="265840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Обеспечивают функционирование и наполнение навигаторов (в </a:t>
            </a:r>
            <a:r>
              <a:rPr lang="ru-RU" sz="1100" dirty="0" err="1"/>
              <a:t>т.ч</a:t>
            </a:r>
            <a:r>
              <a:rPr lang="ru-RU" sz="1100" dirty="0"/>
              <a:t>. консультативную поддержку, реализацию </a:t>
            </a:r>
            <a:r>
              <a:rPr lang="ru-RU" sz="1100" dirty="0" err="1"/>
              <a:t>медиаплана</a:t>
            </a:r>
            <a:r>
              <a:rPr lang="ru-RU" sz="11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Определяют ответственных за работу с навигатором, в </a:t>
            </a:r>
            <a:r>
              <a:rPr lang="ru-RU" sz="1100" dirty="0" err="1"/>
              <a:t>т.ч</a:t>
            </a:r>
            <a:r>
              <a:rPr lang="ru-RU" sz="1100" dirty="0"/>
              <a:t>. В МОЦ;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Верифицируют сертификаты по СНИЛС (СНИЛС детей видны только РМЦ)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Обеспечивают  анализ и корректность направляемых в ЕАИС ДО данных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dirty="0"/>
              <a:t>Проверяют совместно с ФРЦ  наличие в навигаторе организаций  и ИП, имеющих лицензию на ДОД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6798361" y="2522974"/>
            <a:ext cx="2301629" cy="1954381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Зарегистрированные организации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Опубликованные программы и мероприятия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Заявки: субъект РФ, муниципальный район, </a:t>
            </a:r>
            <a:r>
              <a:rPr lang="ru-RU" sz="1100" dirty="0" err="1"/>
              <a:t>организация,программа</a:t>
            </a:r>
            <a:r>
              <a:rPr lang="ru-RU" sz="1100" dirty="0"/>
              <a:t>, идентификатор ребенка, дата рождения ребенка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/>
          </a:p>
        </p:txBody>
      </p:sp>
      <p:cxnSp>
        <p:nvCxnSpPr>
          <p:cNvPr id="44" name="Прямая со стрелкой 43"/>
          <p:cNvCxnSpPr/>
          <p:nvPr/>
        </p:nvCxnSpPr>
        <p:spPr>
          <a:xfrm flipV="1">
            <a:off x="1897880" y="2603441"/>
            <a:ext cx="0" cy="283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2021596" y="2654809"/>
            <a:ext cx="0" cy="283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848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0A46403-7067-4D03-8A4D-679B01E43923}"/>
              </a:ext>
            </a:extLst>
          </p:cNvPr>
          <p:cNvSpPr/>
          <p:nvPr/>
        </p:nvSpPr>
        <p:spPr>
          <a:xfrm>
            <a:off x="0" y="217424"/>
            <a:ext cx="9156079" cy="547279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algn="ctr" defTabSz="410751" hangingPunct="0"/>
            <a:endParaRPr lang="ru-RU" sz="150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BD8DCF9-2B14-4067-B86E-5008660B56DF}"/>
              </a:ext>
            </a:extLst>
          </p:cNvPr>
          <p:cNvSpPr/>
          <p:nvPr/>
        </p:nvSpPr>
        <p:spPr>
          <a:xfrm>
            <a:off x="769069" y="243159"/>
            <a:ext cx="7605859" cy="495807"/>
          </a:xfrm>
          <a:prstGeom prst="rect">
            <a:avLst/>
          </a:prstGeom>
        </p:spPr>
        <p:txBody>
          <a:bodyPr wrap="none" lIns="64291" tIns="32146" rIns="64291" bIns="32146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Сертификат дополнительного образования детей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083F72A-5D81-4739-891D-AD7262A09367}"/>
              </a:ext>
            </a:extLst>
          </p:cNvPr>
          <p:cNvSpPr/>
          <p:nvPr/>
        </p:nvSpPr>
        <p:spPr>
          <a:xfrm>
            <a:off x="1744656" y="1373870"/>
            <a:ext cx="2232644" cy="1726913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Должен покрывать определенный объем услуг </a:t>
            </a:r>
          </a:p>
          <a:p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(</a:t>
            </a:r>
            <a:r>
              <a:rPr lang="ru-RU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в приоритете </a:t>
            </a: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программу ДО целиком)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DA54007-5855-43DE-BACF-781AE0091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3175" y="1373870"/>
            <a:ext cx="1306836" cy="1306836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C4EE80BD-4784-AF47-9900-B8D935F7E1EE}"/>
              </a:ext>
            </a:extLst>
          </p:cNvPr>
          <p:cNvGrpSpPr/>
          <p:nvPr/>
        </p:nvGrpSpPr>
        <p:grpSpPr>
          <a:xfrm>
            <a:off x="4067944" y="1312496"/>
            <a:ext cx="2189612" cy="1518214"/>
            <a:chOff x="6826015" y="2521984"/>
            <a:chExt cx="5745031" cy="3983438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xmlns="" id="{1C9DEF48-4C91-4DC4-A232-1279CBDFD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938920" y="2521984"/>
              <a:ext cx="5519221" cy="3983438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D43E5CC3-AEB8-4F4E-BCCA-6F14736AE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826015" y="4640264"/>
              <a:ext cx="2032976" cy="1557336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E6484500-7C3A-4F88-A5C1-327D5AE5E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10538070" y="3861596"/>
              <a:ext cx="2032976" cy="1557336"/>
            </a:xfrm>
            <a:prstGeom prst="rect">
              <a:avLst/>
            </a:prstGeom>
          </p:spPr>
        </p:pic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3F68B63-F3CD-4E50-BAC6-6DAD790923F9}"/>
              </a:ext>
            </a:extLst>
          </p:cNvPr>
          <p:cNvSpPr/>
          <p:nvPr/>
        </p:nvSpPr>
        <p:spPr>
          <a:xfrm>
            <a:off x="6588224" y="1373870"/>
            <a:ext cx="2103549" cy="1726913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Объем финансирования ограничен и  может отличаться в зависимости от МО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9800D7D-55FE-BB47-A65B-6999FCD8A66A}"/>
              </a:ext>
            </a:extLst>
          </p:cNvPr>
          <p:cNvSpPr txBox="1"/>
          <p:nvPr/>
        </p:nvSpPr>
        <p:spPr>
          <a:xfrm>
            <a:off x="221780" y="766627"/>
            <a:ext cx="8779345" cy="3491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algn="ctr"/>
            <a:r>
              <a:rPr lang="ru-RU" b="1" dirty="0">
                <a:solidFill>
                  <a:srgbClr val="963F9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rPr>
              <a:t>для организации персонифицированного финансирования </a:t>
            </a:r>
            <a:endParaRPr lang="ru-RU" b="1" dirty="0">
              <a:solidFill>
                <a:srgbClr val="000000"/>
              </a:solidFill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083F72A-5D81-4739-891D-AD7262A09367}"/>
              </a:ext>
            </a:extLst>
          </p:cNvPr>
          <p:cNvSpPr/>
          <p:nvPr/>
        </p:nvSpPr>
        <p:spPr>
          <a:xfrm>
            <a:off x="1530010" y="3429000"/>
            <a:ext cx="3041987" cy="2557910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r>
              <a:rPr lang="ru-RU" b="1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Не участвуют: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предпрофессиональные программы в области физической культуры и спорта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программы </a:t>
            </a:r>
            <a:r>
              <a:rPr lang="ru-RU" dirty="0" err="1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спортподготовки</a:t>
            </a:r>
            <a:endParaRPr lang="ru-RU" b="0" dirty="0">
              <a:solidFill>
                <a:srgbClr val="963F90"/>
              </a:solidFill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все образовательные программы ДШИ</a:t>
            </a:r>
            <a:endParaRPr lang="ru-RU" b="0" dirty="0">
              <a:solidFill>
                <a:srgbClr val="963F90"/>
              </a:solidFill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2BC71E74-7042-4763-868F-2437686E71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68911" y="3789040"/>
            <a:ext cx="1261393" cy="126615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B9D97D4E-B3FE-4894-9117-55076A08AB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673743" y="3580445"/>
            <a:ext cx="1410425" cy="130330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C51B73AD-E425-4AE8-BFED-670380CD8C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532286" y="4520680"/>
            <a:ext cx="726138" cy="726138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E083F72A-5D81-4739-891D-AD7262A09367}"/>
              </a:ext>
            </a:extLst>
          </p:cNvPr>
          <p:cNvSpPr/>
          <p:nvPr/>
        </p:nvSpPr>
        <p:spPr>
          <a:xfrm>
            <a:off x="6342368" y="3429000"/>
            <a:ext cx="2786600" cy="2834909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r>
              <a:rPr lang="ru-RU" b="1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Показатели: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Должны быть выданы 25 % детей субъекта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Должны участвовать не менее 50 % МО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Должны покрывать обучение по </a:t>
            </a:r>
            <a:r>
              <a:rPr lang="ru-RU" b="1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любым</a:t>
            </a: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lang="ru-RU" b="1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интересующим</a:t>
            </a: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детей программам</a:t>
            </a:r>
          </a:p>
        </p:txBody>
      </p:sp>
    </p:spTree>
    <p:extLst>
      <p:ext uri="{BB962C8B-B14F-4D97-AF65-F5344CB8AC3E}">
        <p14:creationId xmlns:p14="http://schemas.microsoft.com/office/powerpoint/2010/main" val="186822734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475</Words>
  <Application>Microsoft Office PowerPoint</Application>
  <PresentationFormat>Экран (4:3)</PresentationFormat>
  <Paragraphs>70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О системе персонифицированного финансирования и учета детей, охваченных дополнительным образованием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artabaeva</dc:creator>
  <cp:lastModifiedBy>education</cp:lastModifiedBy>
  <cp:revision>17</cp:revision>
  <cp:lastPrinted>2021-04-19T13:59:35Z</cp:lastPrinted>
  <dcterms:created xsi:type="dcterms:W3CDTF">2021-04-19T12:22:30Z</dcterms:created>
  <dcterms:modified xsi:type="dcterms:W3CDTF">2021-04-23T05:43:00Z</dcterms:modified>
</cp:coreProperties>
</file>